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notesMasterIdLst>
    <p:notesMasterId r:id="rId17"/>
  </p:notesMasterIdLst>
  <p:sldIdLst>
    <p:sldId id="305" r:id="rId2"/>
    <p:sldId id="546" r:id="rId3"/>
    <p:sldId id="401" r:id="rId4"/>
    <p:sldId id="547" r:id="rId5"/>
    <p:sldId id="663" r:id="rId6"/>
    <p:sldId id="617" r:id="rId7"/>
    <p:sldId id="549" r:id="rId8"/>
    <p:sldId id="613" r:id="rId9"/>
    <p:sldId id="614" r:id="rId10"/>
    <p:sldId id="495" r:id="rId11"/>
    <p:sldId id="570" r:id="rId12"/>
    <p:sldId id="610" r:id="rId13"/>
    <p:sldId id="551" r:id="rId14"/>
    <p:sldId id="498" r:id="rId15"/>
    <p:sldId id="579"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849"/>
    <p:restoredTop sz="76746"/>
  </p:normalViewPr>
  <p:slideViewPr>
    <p:cSldViewPr snapToGrid="0" snapToObjects="1">
      <p:cViewPr varScale="1">
        <p:scale>
          <a:sx n="65" d="100"/>
          <a:sy n="65" d="100"/>
        </p:scale>
        <p:origin x="2656" y="200"/>
      </p:cViewPr>
      <p:guideLst/>
    </p:cSldViewPr>
  </p:slideViewPr>
  <p:notesTextViewPr>
    <p:cViewPr>
      <p:scale>
        <a:sx n="1" d="1"/>
        <a:sy n="1" d="1"/>
      </p:scale>
      <p:origin x="0" y="0"/>
    </p:cViewPr>
  </p:notesTextViewPr>
  <p:notesViewPr>
    <p:cSldViewPr snapToGrid="0" snapToObjects="1">
      <p:cViewPr varScale="1">
        <p:scale>
          <a:sx n="70" d="100"/>
          <a:sy n="70" d="100"/>
        </p:scale>
        <p:origin x="292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tiff>
</file>

<file path=ppt/media/image3.tiff>
</file>

<file path=ppt/media/image4.tiff>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4D6A20-C56D-E149-BC71-7CF11403D2BF}" type="datetimeFigureOut">
              <a:rPr lang="en-US" smtClean="0"/>
              <a:t>4/24/20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8EAEBD-E189-3942-AD2E-A650349E9D06}" type="slidenum">
              <a:rPr lang="en-US" smtClean="0"/>
              <a:t>‹#›</a:t>
            </a:fld>
            <a:endParaRPr lang="en-US"/>
          </a:p>
        </p:txBody>
      </p:sp>
    </p:spTree>
    <p:extLst>
      <p:ext uri="{BB962C8B-B14F-4D97-AF65-F5344CB8AC3E}">
        <p14:creationId xmlns:p14="http://schemas.microsoft.com/office/powerpoint/2010/main" val="16418173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418EAEBD-E189-3942-AD2E-A650349E9D06}" type="slidenum">
              <a:rPr lang="en-US" smtClean="0"/>
              <a:t>1</a:t>
            </a:fld>
            <a:endParaRPr lang="en-US"/>
          </a:p>
        </p:txBody>
      </p:sp>
    </p:spTree>
    <p:extLst>
      <p:ext uri="{BB962C8B-B14F-4D97-AF65-F5344CB8AC3E}">
        <p14:creationId xmlns:p14="http://schemas.microsoft.com/office/powerpoint/2010/main" val="14854362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1120775" y="693738"/>
            <a:ext cx="4616450" cy="3463925"/>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86" name="Shape 186"/>
          <p:cNvSpPr txBox="1">
            <a:spLocks noGrp="1"/>
          </p:cNvSpPr>
          <p:nvPr>
            <p:ph type="body" idx="1"/>
          </p:nvPr>
        </p:nvSpPr>
        <p:spPr>
          <a:xfrm>
            <a:off x="685800" y="4388644"/>
            <a:ext cx="5486399" cy="4157662"/>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baseline="0" dirty="0">
              <a:solidFill>
                <a:schemeClr val="dk1"/>
              </a:solidFill>
              <a:latin typeface="Calibri"/>
              <a:ea typeface="Calibri"/>
              <a:cs typeface="Calibri"/>
              <a:sym typeface="Calibri"/>
            </a:endParaRPr>
          </a:p>
        </p:txBody>
      </p:sp>
      <p:sp>
        <p:nvSpPr>
          <p:cNvPr id="187" name="Shape 187"/>
          <p:cNvSpPr txBox="1">
            <a:spLocks noGrp="1"/>
          </p:cNvSpPr>
          <p:nvPr>
            <p:ph type="sldNum" idx="12"/>
          </p:nvPr>
        </p:nvSpPr>
        <p:spPr>
          <a:xfrm>
            <a:off x="3884612" y="8775684"/>
            <a:ext cx="2971799" cy="461962"/>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baseline="0">
                <a:solidFill>
                  <a:schemeClr val="dk1"/>
                </a:solidFill>
                <a:latin typeface="Calibri"/>
                <a:ea typeface="Calibri"/>
                <a:cs typeface="Calibri"/>
                <a:sym typeface="Calibri"/>
              </a:rPr>
              <a:t>10</a:t>
            </a:fld>
            <a:endParaRPr lang="en-US" sz="1200" b="0" i="0" u="none" strike="noStrike" cap="none" baseline="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84062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8EAEBD-E189-3942-AD2E-A650349E9D06}" type="slidenum">
              <a:rPr lang="en-US" smtClean="0"/>
              <a:t>11</a:t>
            </a:fld>
            <a:endParaRPr lang="en-US"/>
          </a:p>
        </p:txBody>
      </p:sp>
    </p:spTree>
    <p:extLst>
      <p:ext uri="{BB962C8B-B14F-4D97-AF65-F5344CB8AC3E}">
        <p14:creationId xmlns:p14="http://schemas.microsoft.com/office/powerpoint/2010/main" val="2912418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8EAEBD-E189-3942-AD2E-A650349E9D06}" type="slidenum">
              <a:rPr lang="en-US" smtClean="0"/>
              <a:t>12</a:t>
            </a:fld>
            <a:endParaRPr lang="en-US"/>
          </a:p>
        </p:txBody>
      </p:sp>
    </p:spTree>
    <p:extLst>
      <p:ext uri="{BB962C8B-B14F-4D97-AF65-F5344CB8AC3E}">
        <p14:creationId xmlns:p14="http://schemas.microsoft.com/office/powerpoint/2010/main" val="9909349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8EAEBD-E189-3942-AD2E-A650349E9D06}" type="slidenum">
              <a:rPr lang="en-US" smtClean="0"/>
              <a:t>13</a:t>
            </a:fld>
            <a:endParaRPr lang="en-US"/>
          </a:p>
        </p:txBody>
      </p:sp>
    </p:spTree>
    <p:extLst>
      <p:ext uri="{BB962C8B-B14F-4D97-AF65-F5344CB8AC3E}">
        <p14:creationId xmlns:p14="http://schemas.microsoft.com/office/powerpoint/2010/main" val="40600288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1120775" y="693738"/>
            <a:ext cx="4616450" cy="3463925"/>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217" name="Shape 217"/>
          <p:cNvSpPr txBox="1">
            <a:spLocks noGrp="1"/>
          </p:cNvSpPr>
          <p:nvPr>
            <p:ph type="body" idx="1"/>
          </p:nvPr>
        </p:nvSpPr>
        <p:spPr>
          <a:xfrm>
            <a:off x="685800" y="4388644"/>
            <a:ext cx="5486399" cy="4157662"/>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baseline="0" dirty="0">
              <a:solidFill>
                <a:schemeClr val="dk1"/>
              </a:solidFill>
              <a:latin typeface="Calibri"/>
              <a:ea typeface="Calibri"/>
              <a:cs typeface="Calibri"/>
              <a:sym typeface="Calibri"/>
            </a:endParaRPr>
          </a:p>
        </p:txBody>
      </p:sp>
      <p:sp>
        <p:nvSpPr>
          <p:cNvPr id="218" name="Shape 218"/>
          <p:cNvSpPr txBox="1">
            <a:spLocks noGrp="1"/>
          </p:cNvSpPr>
          <p:nvPr>
            <p:ph type="sldNum" idx="12"/>
          </p:nvPr>
        </p:nvSpPr>
        <p:spPr>
          <a:xfrm>
            <a:off x="3884612" y="8775684"/>
            <a:ext cx="2971799" cy="461962"/>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baseline="0">
                <a:solidFill>
                  <a:schemeClr val="dk1"/>
                </a:solidFill>
                <a:latin typeface="Calibri"/>
                <a:ea typeface="Calibri"/>
                <a:cs typeface="Calibri"/>
                <a:sym typeface="Calibri"/>
              </a:rPr>
              <a:t>14</a:t>
            </a:fld>
            <a:endParaRPr lang="en-US" sz="1200" b="0" i="0" u="none" strike="noStrike" cap="none" baseline="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901561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8EAEBD-E189-3942-AD2E-A650349E9D06}" type="slidenum">
              <a:rPr lang="en-US" smtClean="0"/>
              <a:t>15</a:t>
            </a:fld>
            <a:endParaRPr lang="en-US"/>
          </a:p>
        </p:txBody>
      </p:sp>
    </p:spTree>
    <p:extLst>
      <p:ext uri="{BB962C8B-B14F-4D97-AF65-F5344CB8AC3E}">
        <p14:creationId xmlns:p14="http://schemas.microsoft.com/office/powerpoint/2010/main" val="4057766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8EAEBD-E189-3942-AD2E-A650349E9D06}" type="slidenum">
              <a:rPr lang="en-US" smtClean="0"/>
              <a:t>2</a:t>
            </a:fld>
            <a:endParaRPr lang="en-US"/>
          </a:p>
        </p:txBody>
      </p:sp>
    </p:spTree>
    <p:extLst>
      <p:ext uri="{BB962C8B-B14F-4D97-AF65-F5344CB8AC3E}">
        <p14:creationId xmlns:p14="http://schemas.microsoft.com/office/powerpoint/2010/main" val="501520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8EAEBD-E189-3942-AD2E-A650349E9D06}" type="slidenum">
              <a:rPr lang="en-US" smtClean="0"/>
              <a:t>3</a:t>
            </a:fld>
            <a:endParaRPr lang="en-US"/>
          </a:p>
        </p:txBody>
      </p:sp>
    </p:spTree>
    <p:extLst>
      <p:ext uri="{BB962C8B-B14F-4D97-AF65-F5344CB8AC3E}">
        <p14:creationId xmlns:p14="http://schemas.microsoft.com/office/powerpoint/2010/main" val="18684520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8EAEBD-E189-3942-AD2E-A650349E9D06}" type="slidenum">
              <a:rPr lang="en-US" smtClean="0"/>
              <a:t>4</a:t>
            </a:fld>
            <a:endParaRPr lang="en-US"/>
          </a:p>
        </p:txBody>
      </p:sp>
    </p:spTree>
    <p:extLst>
      <p:ext uri="{BB962C8B-B14F-4D97-AF65-F5344CB8AC3E}">
        <p14:creationId xmlns:p14="http://schemas.microsoft.com/office/powerpoint/2010/main" val="3284603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8EAEBD-E189-3942-AD2E-A650349E9D06}" type="slidenum">
              <a:rPr lang="en-US" smtClean="0"/>
              <a:t>5</a:t>
            </a:fld>
            <a:endParaRPr lang="en-US"/>
          </a:p>
        </p:txBody>
      </p:sp>
    </p:spTree>
    <p:extLst>
      <p:ext uri="{BB962C8B-B14F-4D97-AF65-F5344CB8AC3E}">
        <p14:creationId xmlns:p14="http://schemas.microsoft.com/office/powerpoint/2010/main" val="24089145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8EAEBD-E189-3942-AD2E-A650349E9D06}" type="slidenum">
              <a:rPr lang="en-US" smtClean="0"/>
              <a:t>6</a:t>
            </a:fld>
            <a:endParaRPr lang="en-US"/>
          </a:p>
        </p:txBody>
      </p:sp>
    </p:spTree>
    <p:extLst>
      <p:ext uri="{BB962C8B-B14F-4D97-AF65-F5344CB8AC3E}">
        <p14:creationId xmlns:p14="http://schemas.microsoft.com/office/powerpoint/2010/main" val="2146628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18EAEBD-E189-3942-AD2E-A650349E9D06}" type="slidenum">
              <a:rPr lang="en-US" smtClean="0"/>
              <a:t>7</a:t>
            </a:fld>
            <a:endParaRPr lang="en-US"/>
          </a:p>
        </p:txBody>
      </p:sp>
    </p:spTree>
    <p:extLst>
      <p:ext uri="{BB962C8B-B14F-4D97-AF65-F5344CB8AC3E}">
        <p14:creationId xmlns:p14="http://schemas.microsoft.com/office/powerpoint/2010/main" val="3663673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418EAEBD-E189-3942-AD2E-A650349E9D06}" type="slidenum">
              <a:rPr lang="en-US" smtClean="0"/>
              <a:t>8</a:t>
            </a:fld>
            <a:endParaRPr lang="en-US"/>
          </a:p>
        </p:txBody>
      </p:sp>
    </p:spTree>
    <p:extLst>
      <p:ext uri="{BB962C8B-B14F-4D97-AF65-F5344CB8AC3E}">
        <p14:creationId xmlns:p14="http://schemas.microsoft.com/office/powerpoint/2010/main" val="22110413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8EAEBD-E189-3942-AD2E-A650349E9D06}" type="slidenum">
              <a:rPr lang="en-US" smtClean="0"/>
              <a:t>9</a:t>
            </a:fld>
            <a:endParaRPr lang="en-US"/>
          </a:p>
        </p:txBody>
      </p:sp>
    </p:spTree>
    <p:extLst>
      <p:ext uri="{BB962C8B-B14F-4D97-AF65-F5344CB8AC3E}">
        <p14:creationId xmlns:p14="http://schemas.microsoft.com/office/powerpoint/2010/main" val="12395929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5212725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0DA397-B25B-6D45-BDAD-B3D865BC00BE}" type="datetimeFigureOut">
              <a:rPr lang="en-US" smtClean="0"/>
              <a:t>4/24/20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94051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3402301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16459904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2772533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9048214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7949305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6946619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07195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4422542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319474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50DA397-B25B-6D45-BDAD-B3D865BC00BE}" type="datetimeFigureOut">
              <a:rPr lang="en-US" smtClean="0"/>
              <a:t>4/24/20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492656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0DA397-B25B-6D45-BDAD-B3D865BC00BE}" type="datetimeFigureOut">
              <a:rPr lang="en-US" smtClean="0"/>
              <a:t>4/24/20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74537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2130533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739666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50DA397-B25B-6D45-BDAD-B3D865BC00BE}" type="datetimeFigureOut">
              <a:rPr lang="en-US" smtClean="0"/>
              <a:t>4/24/20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1942827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0DA397-B25B-6D45-BDAD-B3D865BC00BE}" type="datetimeFigureOut">
              <a:rPr lang="en-US" smtClean="0"/>
              <a:t>4/24/20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0B85F3-0237-1542-A4D4-9248DA268F90}" type="slidenum">
              <a:rPr lang="en-US" smtClean="0"/>
              <a:t>‹#›</a:t>
            </a:fld>
            <a:endParaRPr lang="en-US"/>
          </a:p>
        </p:txBody>
      </p:sp>
    </p:spTree>
    <p:extLst>
      <p:ext uri="{BB962C8B-B14F-4D97-AF65-F5344CB8AC3E}">
        <p14:creationId xmlns:p14="http://schemas.microsoft.com/office/powerpoint/2010/main" val="615343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50DA397-B25B-6D45-BDAD-B3D865BC00BE}" type="datetimeFigureOut">
              <a:rPr lang="en-US" smtClean="0"/>
              <a:t>4/24/20</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610B85F3-0237-1542-A4D4-9248DA268F90}" type="slidenum">
              <a:rPr lang="en-US" smtClean="0"/>
              <a:t>‹#›</a:t>
            </a:fld>
            <a:endParaRPr lang="en-US"/>
          </a:p>
        </p:txBody>
      </p:sp>
    </p:spTree>
    <p:extLst>
      <p:ext uri="{BB962C8B-B14F-4D97-AF65-F5344CB8AC3E}">
        <p14:creationId xmlns:p14="http://schemas.microsoft.com/office/powerpoint/2010/main" val="214508697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Informatics 43</a:t>
            </a:r>
          </a:p>
        </p:txBody>
      </p:sp>
      <p:sp>
        <p:nvSpPr>
          <p:cNvPr id="3" name="Subtitle 2"/>
          <p:cNvSpPr>
            <a:spLocks noGrp="1"/>
          </p:cNvSpPr>
          <p:nvPr>
            <p:ph type="subTitle" idx="1"/>
          </p:nvPr>
        </p:nvSpPr>
        <p:spPr/>
        <p:txBody>
          <a:bodyPr>
            <a:normAutofit fontScale="92500"/>
          </a:bodyPr>
          <a:lstStyle/>
          <a:p>
            <a:r>
              <a:rPr lang="en-US" dirty="0">
                <a:solidFill>
                  <a:schemeClr val="tx2"/>
                </a:solidFill>
              </a:rPr>
              <a:t>Lecture 11</a:t>
            </a:r>
          </a:p>
          <a:p>
            <a:r>
              <a:rPr lang="en-US" dirty="0">
                <a:solidFill>
                  <a:schemeClr val="tx2"/>
                </a:solidFill>
              </a:rPr>
              <a:t>“How do we know the software works? (part 1)”</a:t>
            </a:r>
          </a:p>
        </p:txBody>
      </p:sp>
    </p:spTree>
    <p:extLst>
      <p:ext uri="{BB962C8B-B14F-4D97-AF65-F5344CB8AC3E}">
        <p14:creationId xmlns:p14="http://schemas.microsoft.com/office/powerpoint/2010/main" val="2448139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2" name="Shape 182"/>
          <p:cNvSpPr txBox="1">
            <a:spLocks noGrp="1"/>
          </p:cNvSpPr>
          <p:nvPr>
            <p:ph type="body" idx="1"/>
          </p:nvPr>
        </p:nvSpPr>
        <p:spPr>
          <a:xfrm>
            <a:off x="457200" y="1600200"/>
            <a:ext cx="5308600" cy="4525963"/>
          </a:xfrm>
          <a:prstGeom prst="rect">
            <a:avLst/>
          </a:prstGeom>
          <a:noFill/>
          <a:ln>
            <a:noFill/>
          </a:ln>
        </p:spPr>
        <p:txBody>
          <a:bodyPr lIns="91425" tIns="45700" rIns="91425" bIns="45700" anchor="t" anchorCtr="0">
            <a:noAutofit/>
          </a:bodyPr>
          <a:lstStyle/>
          <a:p>
            <a:pPr marR="0" lvl="0" algn="l" rtl="0">
              <a:spcBef>
                <a:spcPts val="0"/>
              </a:spcBef>
              <a:buClr>
                <a:schemeClr val="accent1"/>
              </a:buClr>
              <a:buSzPct val="100000"/>
              <a:buFont typeface="Arial" charset="0"/>
              <a:buChar char="•"/>
            </a:pPr>
            <a:r>
              <a:rPr lang="en-US" sz="2400" b="0" i="0" u="none" strike="noStrike" cap="none" baseline="0" dirty="0">
                <a:solidFill>
                  <a:schemeClr val="tx1">
                    <a:lumMod val="65000"/>
                    <a:lumOff val="35000"/>
                  </a:schemeClr>
                </a:solidFill>
                <a:latin typeface="+mn-lt"/>
                <a:ea typeface="Calibri"/>
                <a:cs typeface="Calibri"/>
                <a:sym typeface="Calibri"/>
              </a:rPr>
              <a:t>Bug description</a:t>
            </a:r>
          </a:p>
          <a:p>
            <a:pPr marL="800100" marR="0" lvl="1" indent="-342900" algn="l" rtl="0">
              <a:spcBef>
                <a:spcPts val="400"/>
              </a:spcBef>
              <a:buClr>
                <a:schemeClr val="accent1"/>
              </a:buClr>
              <a:buSzPct val="100000"/>
              <a:buFont typeface="Arial" charset="0"/>
              <a:buChar char="•"/>
            </a:pPr>
            <a:r>
              <a:rPr lang="en-US" sz="2000" b="0" i="0" u="none" strike="noStrike" cap="none" baseline="0" dirty="0">
                <a:solidFill>
                  <a:schemeClr val="tx1">
                    <a:lumMod val="65000"/>
                    <a:lumOff val="35000"/>
                  </a:schemeClr>
                </a:solidFill>
                <a:latin typeface="+mn-lt"/>
                <a:ea typeface="Calibri"/>
                <a:cs typeface="Calibri"/>
                <a:sym typeface="Calibri"/>
              </a:rPr>
              <a:t>Date formats were MM/DD/YY, e.g., 01/01/98, 02/02/99, 03/03/00</a:t>
            </a:r>
          </a:p>
          <a:p>
            <a:pPr marL="800100" marR="0" lvl="1" indent="-342900" algn="l" rtl="0">
              <a:spcBef>
                <a:spcPts val="400"/>
              </a:spcBef>
              <a:buClr>
                <a:schemeClr val="accent1"/>
              </a:buClr>
              <a:buSzPct val="100000"/>
              <a:buFont typeface="Arial" charset="0"/>
              <a:buChar char="•"/>
            </a:pPr>
            <a:r>
              <a:rPr lang="en-US" sz="2000" dirty="0">
                <a:solidFill>
                  <a:schemeClr val="tx1">
                    <a:lumMod val="65000"/>
                    <a:lumOff val="35000"/>
                  </a:schemeClr>
                </a:solidFill>
                <a:latin typeface="+mn-lt"/>
                <a:ea typeface="Calibri"/>
                <a:cs typeface="Calibri"/>
                <a:sym typeface="Calibri"/>
              </a:rPr>
              <a:t>D</a:t>
            </a:r>
            <a:r>
              <a:rPr lang="en-US" sz="2000" b="0" i="0" u="none" strike="noStrike" cap="none" baseline="0" dirty="0">
                <a:solidFill>
                  <a:schemeClr val="tx1">
                    <a:lumMod val="65000"/>
                    <a:lumOff val="35000"/>
                  </a:schemeClr>
                </a:solidFill>
                <a:latin typeface="+mn-lt"/>
                <a:ea typeface="Calibri"/>
                <a:cs typeface="Calibri"/>
                <a:sym typeface="Calibri"/>
              </a:rPr>
              <a:t>oes 00 mean 2000 or 1900?</a:t>
            </a:r>
          </a:p>
          <a:p>
            <a:pPr marL="800100" marR="0" lvl="1" indent="-342900" algn="l" rtl="0">
              <a:spcBef>
                <a:spcPts val="400"/>
              </a:spcBef>
              <a:buClr>
                <a:schemeClr val="accent1"/>
              </a:buClr>
              <a:buSzPct val="100000"/>
              <a:buFont typeface="Arial" charset="0"/>
              <a:buChar char="•"/>
            </a:pPr>
            <a:r>
              <a:rPr lang="en-US" sz="2000" b="0" i="0" u="none" strike="noStrike" cap="none" baseline="0" dirty="0">
                <a:solidFill>
                  <a:schemeClr val="tx1">
                    <a:lumMod val="65000"/>
                    <a:lumOff val="35000"/>
                  </a:schemeClr>
                </a:solidFill>
                <a:latin typeface="+mn-lt"/>
                <a:ea typeface="Calibri"/>
                <a:cs typeface="Calibri"/>
                <a:sym typeface="Calibri"/>
              </a:rPr>
              <a:t>Does 1999 turn to 19100?</a:t>
            </a:r>
          </a:p>
          <a:p>
            <a:pPr marR="0" lvl="0" algn="l" rtl="0">
              <a:spcBef>
                <a:spcPts val="480"/>
              </a:spcBef>
              <a:buClr>
                <a:schemeClr val="accent1"/>
              </a:buClr>
              <a:buSzPct val="100000"/>
              <a:buFont typeface="Arial" charset="0"/>
              <a:buChar char="•"/>
            </a:pPr>
            <a:r>
              <a:rPr lang="en-US" sz="2400" b="0" i="0" u="none" strike="noStrike" cap="none" baseline="0" dirty="0">
                <a:solidFill>
                  <a:schemeClr val="tx1">
                    <a:lumMod val="65000"/>
                    <a:lumOff val="35000"/>
                  </a:schemeClr>
                </a:solidFill>
                <a:latin typeface="+mn-lt"/>
                <a:ea typeface="Calibri"/>
                <a:cs typeface="Calibri"/>
                <a:sym typeface="Calibri"/>
              </a:rPr>
              <a:t>Effects</a:t>
            </a:r>
          </a:p>
          <a:p>
            <a:pPr marL="800100" marR="0" lvl="1" indent="-342900" algn="l" rtl="0">
              <a:spcBef>
                <a:spcPts val="400"/>
              </a:spcBef>
              <a:buClr>
                <a:schemeClr val="accent1"/>
              </a:buClr>
              <a:buSzPct val="100000"/>
              <a:buFont typeface="Arial" charset="0"/>
              <a:buChar char="•"/>
            </a:pPr>
            <a:r>
              <a:rPr lang="en-US" sz="2000" b="0" i="0" u="none" strike="noStrike" cap="none" baseline="0" dirty="0">
                <a:solidFill>
                  <a:schemeClr val="tx1">
                    <a:lumMod val="65000"/>
                    <a:lumOff val="35000"/>
                  </a:schemeClr>
                </a:solidFill>
                <a:latin typeface="+mn-lt"/>
                <a:ea typeface="Calibri"/>
                <a:cs typeface="Calibri"/>
                <a:sym typeface="Calibri"/>
              </a:rPr>
              <a:t>Relatively minor</a:t>
            </a:r>
          </a:p>
          <a:p>
            <a:pPr marR="0" lvl="0" algn="l" rtl="0">
              <a:spcBef>
                <a:spcPts val="480"/>
              </a:spcBef>
              <a:buClr>
                <a:schemeClr val="accent1"/>
              </a:buClr>
              <a:buSzPct val="100000"/>
              <a:buFont typeface="Arial" charset="0"/>
              <a:buChar char="•"/>
            </a:pPr>
            <a:r>
              <a:rPr lang="en-US" sz="2400" b="0" i="0" u="none" strike="noStrike" cap="none" baseline="0" dirty="0">
                <a:solidFill>
                  <a:schemeClr val="tx1">
                    <a:lumMod val="65000"/>
                    <a:lumOff val="35000"/>
                  </a:schemeClr>
                </a:solidFill>
                <a:latin typeface="+mn-lt"/>
                <a:ea typeface="Calibri"/>
                <a:cs typeface="Calibri"/>
                <a:sym typeface="Calibri"/>
              </a:rPr>
              <a:t>Cost: $300 billion!</a:t>
            </a:r>
          </a:p>
        </p:txBody>
      </p:sp>
      <p:pic>
        <p:nvPicPr>
          <p:cNvPr id="183" name="Shape 183"/>
          <p:cNvPicPr preferRelativeResize="0"/>
          <p:nvPr/>
        </p:nvPicPr>
        <p:blipFill rotWithShape="1">
          <a:blip r:embed="rId3">
            <a:alphaModFix/>
          </a:blip>
          <a:srcRect/>
          <a:stretch/>
        </p:blipFill>
        <p:spPr>
          <a:xfrm>
            <a:off x="5765800" y="1221830"/>
            <a:ext cx="3149600" cy="2362200"/>
          </a:xfrm>
          <a:prstGeom prst="rect">
            <a:avLst/>
          </a:prstGeom>
          <a:noFill/>
          <a:ln>
            <a:noFill/>
          </a:ln>
        </p:spPr>
      </p:pic>
      <p:sp>
        <p:nvSpPr>
          <p:cNvPr id="2" name="Title 1"/>
          <p:cNvSpPr>
            <a:spLocks noGrp="1"/>
          </p:cNvSpPr>
          <p:nvPr>
            <p:ph type="title"/>
          </p:nvPr>
        </p:nvSpPr>
        <p:spPr/>
        <p:txBody>
          <a:bodyPr/>
          <a:lstStyle/>
          <a:p>
            <a:r>
              <a:rPr lang="en-US" dirty="0"/>
              <a:t>Y2K</a:t>
            </a:r>
          </a:p>
        </p:txBody>
      </p:sp>
      <p:sp>
        <p:nvSpPr>
          <p:cNvPr id="3" name="Rectangle 2">
            <a:extLst>
              <a:ext uri="{FF2B5EF4-FFF2-40B4-BE49-F238E27FC236}">
                <a16:creationId xmlns:a16="http://schemas.microsoft.com/office/drawing/2014/main" id="{291D7763-AF2E-CB4A-B367-D923BE30DA35}"/>
              </a:ext>
            </a:extLst>
          </p:cNvPr>
          <p:cNvSpPr/>
          <p:nvPr/>
        </p:nvSpPr>
        <p:spPr>
          <a:xfrm>
            <a:off x="1180450" y="5726053"/>
            <a:ext cx="7055380" cy="400110"/>
          </a:xfrm>
          <a:prstGeom prst="rect">
            <a:avLst/>
          </a:prstGeom>
          <a:ln>
            <a:solidFill>
              <a:schemeClr val="accent5"/>
            </a:solidFill>
          </a:ln>
        </p:spPr>
        <p:txBody>
          <a:bodyPr wrap="square">
            <a:spAutoFit/>
          </a:bodyPr>
          <a:lstStyle/>
          <a:p>
            <a:pPr algn="ctr"/>
            <a:r>
              <a:rPr lang="en-US" sz="2000" b="1" i="1" dirty="0">
                <a:solidFill>
                  <a:schemeClr val="accent5"/>
                </a:solidFill>
              </a:rPr>
              <a:t>https://</a:t>
            </a:r>
            <a:r>
              <a:rPr lang="en-US" sz="2000" b="1" i="1" dirty="0" err="1">
                <a:solidFill>
                  <a:schemeClr val="accent5"/>
                </a:solidFill>
              </a:rPr>
              <a:t>codeofmatt.com</a:t>
            </a:r>
            <a:r>
              <a:rPr lang="en-US" sz="2000" b="1" i="1" dirty="0">
                <a:solidFill>
                  <a:schemeClr val="accent5"/>
                </a:solidFill>
              </a:rPr>
              <a:t>/list-of-2020-leap-day-bugs/</a:t>
            </a:r>
          </a:p>
        </p:txBody>
      </p:sp>
    </p:spTree>
    <p:extLst>
      <p:ext uri="{BB962C8B-B14F-4D97-AF65-F5344CB8AC3E}">
        <p14:creationId xmlns:p14="http://schemas.microsoft.com/office/powerpoint/2010/main" val="895581318"/>
      </p:ext>
    </p:extLst>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NASA’s ”Cardinal Rules for Safety”</a:t>
            </a:r>
          </a:p>
        </p:txBody>
      </p:sp>
      <p:sp>
        <p:nvSpPr>
          <p:cNvPr id="3" name="Content Placeholder 2"/>
          <p:cNvSpPr>
            <a:spLocks noGrp="1"/>
          </p:cNvSpPr>
          <p:nvPr>
            <p:ph idx="1"/>
          </p:nvPr>
        </p:nvSpPr>
        <p:spPr/>
        <p:txBody>
          <a:bodyPr>
            <a:normAutofit/>
          </a:bodyPr>
          <a:lstStyle/>
          <a:p>
            <a:pPr>
              <a:buClr>
                <a:schemeClr val="accent1"/>
              </a:buClr>
              <a:buFont typeface="Arial" charset="0"/>
              <a:buChar char="•"/>
            </a:pPr>
            <a:r>
              <a:rPr lang="en-US" sz="2400" dirty="0">
                <a:solidFill>
                  <a:schemeClr val="tx1">
                    <a:lumMod val="65000"/>
                    <a:lumOff val="35000"/>
                  </a:schemeClr>
                </a:solidFill>
              </a:rPr>
              <a:t>No single event or action shall be allowed to initiate a potentially hazardous event. </a:t>
            </a:r>
          </a:p>
          <a:p>
            <a:pPr>
              <a:buClr>
                <a:schemeClr val="accent1"/>
              </a:buClr>
              <a:buFont typeface="Arial" charset="0"/>
              <a:buChar char="•"/>
            </a:pPr>
            <a:r>
              <a:rPr lang="en-US" sz="2400" dirty="0">
                <a:solidFill>
                  <a:schemeClr val="tx1">
                    <a:lumMod val="65000"/>
                    <a:lumOff val="35000"/>
                  </a:schemeClr>
                </a:solidFill>
              </a:rPr>
              <a:t>When an unsafe condition or command is detected, the system shall </a:t>
            </a:r>
          </a:p>
          <a:p>
            <a:pPr lvl="1">
              <a:buClr>
                <a:schemeClr val="accent1"/>
              </a:buClr>
              <a:buFont typeface="Arial" charset="0"/>
              <a:buChar char="•"/>
            </a:pPr>
            <a:r>
              <a:rPr lang="en-US" sz="2000" dirty="0">
                <a:solidFill>
                  <a:schemeClr val="tx1">
                    <a:lumMod val="65000"/>
                    <a:lumOff val="35000"/>
                  </a:schemeClr>
                </a:solidFill>
              </a:rPr>
              <a:t>Inhibit the potentially hazardous event sequence. </a:t>
            </a:r>
          </a:p>
          <a:p>
            <a:pPr lvl="1">
              <a:buClr>
                <a:schemeClr val="accent1"/>
              </a:buClr>
              <a:buFont typeface="Arial" charset="0"/>
              <a:buChar char="•"/>
            </a:pPr>
            <a:r>
              <a:rPr lang="en-US" sz="2000" dirty="0">
                <a:solidFill>
                  <a:schemeClr val="tx1">
                    <a:lumMod val="65000"/>
                    <a:lumOff val="35000"/>
                  </a:schemeClr>
                </a:solidFill>
              </a:rPr>
              <a:t>Initiate procedures or functions to bring the system to a predetermined “safe” state. </a:t>
            </a:r>
          </a:p>
        </p:txBody>
      </p:sp>
      <p:sp>
        <p:nvSpPr>
          <p:cNvPr id="4" name="TextBox 3"/>
          <p:cNvSpPr txBox="1"/>
          <p:nvPr/>
        </p:nvSpPr>
        <p:spPr>
          <a:xfrm>
            <a:off x="736910" y="5602075"/>
            <a:ext cx="6893234" cy="646331"/>
          </a:xfrm>
          <a:prstGeom prst="rect">
            <a:avLst/>
          </a:prstGeom>
          <a:noFill/>
        </p:spPr>
        <p:txBody>
          <a:bodyPr wrap="none" rtlCol="0">
            <a:spAutoFit/>
          </a:bodyPr>
          <a:lstStyle/>
          <a:p>
            <a:pPr algn="ctr"/>
            <a:r>
              <a:rPr lang="en-US" dirty="0">
                <a:solidFill>
                  <a:schemeClr val="tx1">
                    <a:lumMod val="65000"/>
                    <a:lumOff val="35000"/>
                  </a:schemeClr>
                </a:solidFill>
              </a:rPr>
              <a:t>For the full </a:t>
            </a:r>
            <a:r>
              <a:rPr lang="en-US">
                <a:solidFill>
                  <a:schemeClr val="tx1">
                    <a:lumMod val="65000"/>
                    <a:lumOff val="35000"/>
                  </a:schemeClr>
                </a:solidFill>
              </a:rPr>
              <a:t>388-page doc, see: </a:t>
            </a:r>
          </a:p>
          <a:p>
            <a:pPr algn="ctr"/>
            <a:r>
              <a:rPr lang="en-US" dirty="0">
                <a:solidFill>
                  <a:schemeClr val="tx1">
                    <a:lumMod val="65000"/>
                    <a:lumOff val="35000"/>
                  </a:schemeClr>
                </a:solidFill>
              </a:rPr>
              <a:t>http://</a:t>
            </a:r>
            <a:r>
              <a:rPr lang="en-US" dirty="0" err="1">
                <a:solidFill>
                  <a:schemeClr val="tx1">
                    <a:lumMod val="65000"/>
                    <a:lumOff val="35000"/>
                  </a:schemeClr>
                </a:solidFill>
              </a:rPr>
              <a:t>www.hq.nasa.gov</a:t>
            </a:r>
            <a:r>
              <a:rPr lang="en-US" dirty="0">
                <a:solidFill>
                  <a:schemeClr val="tx1">
                    <a:lumMod val="65000"/>
                    <a:lumOff val="35000"/>
                  </a:schemeClr>
                </a:solidFill>
              </a:rPr>
              <a:t>/office/</a:t>
            </a:r>
            <a:r>
              <a:rPr lang="en-US" dirty="0" err="1">
                <a:solidFill>
                  <a:schemeClr val="tx1">
                    <a:lumMod val="65000"/>
                    <a:lumOff val="35000"/>
                  </a:schemeClr>
                </a:solidFill>
              </a:rPr>
              <a:t>codeq</a:t>
            </a:r>
            <a:r>
              <a:rPr lang="en-US" dirty="0">
                <a:solidFill>
                  <a:schemeClr val="tx1">
                    <a:lumMod val="65000"/>
                    <a:lumOff val="35000"/>
                  </a:schemeClr>
                </a:solidFill>
              </a:rPr>
              <a:t>/</a:t>
            </a:r>
            <a:r>
              <a:rPr lang="en-US" dirty="0" err="1">
                <a:solidFill>
                  <a:schemeClr val="tx1">
                    <a:lumMod val="65000"/>
                    <a:lumOff val="35000"/>
                  </a:schemeClr>
                </a:solidFill>
              </a:rPr>
              <a:t>doctree</a:t>
            </a:r>
            <a:r>
              <a:rPr lang="en-US" dirty="0">
                <a:solidFill>
                  <a:schemeClr val="tx1">
                    <a:lumMod val="65000"/>
                    <a:lumOff val="35000"/>
                  </a:schemeClr>
                </a:solidFill>
              </a:rPr>
              <a:t>/871913.pdf</a:t>
            </a:r>
          </a:p>
        </p:txBody>
      </p:sp>
    </p:spTree>
    <p:extLst>
      <p:ext uri="{BB962C8B-B14F-4D97-AF65-F5344CB8AC3E}">
        <p14:creationId xmlns:p14="http://schemas.microsoft.com/office/powerpoint/2010/main" val="2294971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136072"/>
            <a:ext cx="9144000" cy="4935540"/>
          </a:xfrm>
          <a:prstGeom prst="rect">
            <a:avLst/>
          </a:prstGeom>
        </p:spPr>
      </p:pic>
      <p:sp>
        <p:nvSpPr>
          <p:cNvPr id="2" name="TextBox 1"/>
          <p:cNvSpPr txBox="1"/>
          <p:nvPr/>
        </p:nvSpPr>
        <p:spPr>
          <a:xfrm>
            <a:off x="533400" y="6141720"/>
            <a:ext cx="3058851" cy="523220"/>
          </a:xfrm>
          <a:prstGeom prst="rect">
            <a:avLst/>
          </a:prstGeom>
          <a:noFill/>
        </p:spPr>
        <p:txBody>
          <a:bodyPr wrap="none" rtlCol="0">
            <a:spAutoFit/>
          </a:bodyPr>
          <a:lstStyle/>
          <a:p>
            <a:r>
              <a:rPr lang="en-US" sz="1400"/>
              <a:t>Source: http</a:t>
            </a:r>
            <a:r>
              <a:rPr lang="en-US" sz="1400" dirty="0"/>
              <a:t>://</a:t>
            </a:r>
            <a:r>
              <a:rPr lang="en-US" sz="1400" dirty="0" err="1"/>
              <a:t>spinroot.com</a:t>
            </a:r>
            <a:r>
              <a:rPr lang="en-US" sz="1400" dirty="0"/>
              <a:t>/p10/</a:t>
            </a:r>
          </a:p>
          <a:p>
            <a:endParaRPr lang="en-US" sz="1400" dirty="0"/>
          </a:p>
        </p:txBody>
      </p:sp>
    </p:spTree>
    <p:extLst>
      <p:ext uri="{BB962C8B-B14F-4D97-AF65-F5344CB8AC3E}">
        <p14:creationId xmlns:p14="http://schemas.microsoft.com/office/powerpoint/2010/main" val="1294266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Today’s lecture – </a:t>
            </a:r>
            <a:r>
              <a:rPr lang="en-US" sz="3600" b="1" dirty="0"/>
              <a:t>How do we know the software works?</a:t>
            </a:r>
            <a:endParaRPr lang="en-US" sz="3600" dirty="0"/>
          </a:p>
        </p:txBody>
      </p:sp>
      <p:sp>
        <p:nvSpPr>
          <p:cNvPr id="3" name="Content Placeholder 2"/>
          <p:cNvSpPr>
            <a:spLocks noGrp="1"/>
          </p:cNvSpPr>
          <p:nvPr>
            <p:ph sz="half" idx="1"/>
          </p:nvPr>
        </p:nvSpPr>
        <p:spPr/>
        <p:txBody>
          <a:bodyPr>
            <a:normAutofit/>
          </a:bodyPr>
          <a:lstStyle/>
          <a:p>
            <a:pPr marL="342900" lvl="0" indent="-342900">
              <a:spcBef>
                <a:spcPts val="480"/>
              </a:spcBef>
              <a:buClr>
                <a:schemeClr val="accent1"/>
              </a:buClr>
              <a:buSzPct val="100000"/>
              <a:buFont typeface="Arial"/>
              <a:buChar char="•"/>
            </a:pPr>
            <a:r>
              <a:rPr lang="en-US" sz="2400" dirty="0">
                <a:solidFill>
                  <a:schemeClr val="tx1">
                    <a:lumMod val="65000"/>
                    <a:lumOff val="35000"/>
                  </a:schemeClr>
                </a:solidFill>
                <a:ea typeface="Calibri"/>
                <a:cs typeface="Calibri"/>
                <a:sym typeface="Calibri"/>
              </a:rPr>
              <a:t>Failures: a second look</a:t>
            </a:r>
            <a:endParaRPr lang="en-US" sz="2400" dirty="0">
              <a:solidFill>
                <a:schemeClr val="tx1">
                  <a:lumMod val="65000"/>
                  <a:lumOff val="35000"/>
                </a:schemeClr>
              </a:solidFill>
            </a:endParaRPr>
          </a:p>
          <a:p>
            <a:pPr marL="342900" lvl="0" indent="-342900">
              <a:spcBef>
                <a:spcPts val="480"/>
              </a:spcBef>
              <a:buClr>
                <a:schemeClr val="accent1"/>
              </a:buClr>
              <a:buSzPct val="100000"/>
              <a:buFont typeface="Arial"/>
              <a:buChar char="•"/>
            </a:pPr>
            <a:r>
              <a:rPr lang="en-US" sz="2400" dirty="0">
                <a:solidFill>
                  <a:srgbClr val="FF0000"/>
                </a:solidFill>
                <a:ea typeface="Calibri"/>
                <a:cs typeface="Calibri"/>
                <a:sym typeface="Calibri"/>
              </a:rPr>
              <a:t>Quality assurance</a:t>
            </a:r>
          </a:p>
          <a:p>
            <a:pPr marL="342900" lvl="0" indent="-342900">
              <a:spcBef>
                <a:spcPts val="480"/>
              </a:spcBef>
              <a:buClr>
                <a:schemeClr val="accent1"/>
              </a:buClr>
              <a:buSzPct val="100000"/>
              <a:buFont typeface="Arial"/>
              <a:buChar char="•"/>
            </a:pPr>
            <a:r>
              <a:rPr lang="en-US" sz="2400" dirty="0">
                <a:solidFill>
                  <a:schemeClr val="tx1">
                    <a:lumMod val="65000"/>
                    <a:lumOff val="35000"/>
                  </a:schemeClr>
                </a:solidFill>
                <a:ea typeface="Calibri"/>
                <a:cs typeface="Calibri"/>
                <a:sym typeface="Calibri"/>
              </a:rPr>
              <a:t>Testing: </a:t>
            </a:r>
            <a:r>
              <a:rPr lang="en-US" sz="2200" dirty="0">
                <a:solidFill>
                  <a:schemeClr val="tx1">
                    <a:lumMod val="65000"/>
                    <a:lumOff val="35000"/>
                  </a:schemeClr>
                </a:solidFill>
                <a:ea typeface="Calibri"/>
                <a:cs typeface="Calibri"/>
                <a:sym typeface="Calibri"/>
              </a:rPr>
              <a:t>who, what, how</a:t>
            </a:r>
          </a:p>
        </p:txBody>
      </p:sp>
    </p:spTree>
    <p:extLst>
      <p:ext uri="{BB962C8B-B14F-4D97-AF65-F5344CB8AC3E}">
        <p14:creationId xmlns:p14="http://schemas.microsoft.com/office/powerpoint/2010/main" val="3584916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12" name="Shape 212"/>
          <p:cNvPicPr preferRelativeResize="0"/>
          <p:nvPr/>
        </p:nvPicPr>
        <p:blipFill rotWithShape="1">
          <a:blip r:embed="rId3">
            <a:alphaModFix/>
          </a:blip>
          <a:srcRect/>
          <a:stretch/>
        </p:blipFill>
        <p:spPr>
          <a:xfrm>
            <a:off x="457200" y="3328596"/>
            <a:ext cx="8070490" cy="1664341"/>
          </a:xfrm>
          <a:prstGeom prst="rect">
            <a:avLst/>
          </a:prstGeom>
          <a:noFill/>
          <a:ln>
            <a:noFill/>
          </a:ln>
        </p:spPr>
      </p:pic>
      <p:cxnSp>
        <p:nvCxnSpPr>
          <p:cNvPr id="213" name="Shape 213"/>
          <p:cNvCxnSpPr/>
          <p:nvPr/>
        </p:nvCxnSpPr>
        <p:spPr>
          <a:xfrm flipH="1">
            <a:off x="1718439" y="3542212"/>
            <a:ext cx="4876799" cy="381000"/>
          </a:xfrm>
          <a:prstGeom prst="bentConnector3">
            <a:avLst>
              <a:gd name="adj1" fmla="val 66850"/>
            </a:avLst>
          </a:prstGeom>
          <a:noFill/>
          <a:ln w="25400" cap="flat" cmpd="sng">
            <a:solidFill>
              <a:schemeClr val="tx2">
                <a:lumMod val="75000"/>
              </a:schemeClr>
            </a:solidFill>
            <a:prstDash val="solid"/>
            <a:round/>
            <a:headEnd type="stealth" w="lg" len="lg"/>
            <a:tailEnd type="stealth" w="lg" len="lg"/>
          </a:ln>
        </p:spPr>
      </p:cxnSp>
      <p:sp>
        <p:nvSpPr>
          <p:cNvPr id="214" name="Shape 214"/>
          <p:cNvSpPr txBox="1"/>
          <p:nvPr/>
        </p:nvSpPr>
        <p:spPr>
          <a:xfrm>
            <a:off x="1999976" y="3625795"/>
            <a:ext cx="1072829" cy="33855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600" b="1" i="0" u="none" strike="noStrike" cap="none" baseline="0">
                <a:solidFill>
                  <a:schemeClr val="dk1"/>
                </a:solidFill>
                <a:latin typeface="Calibri"/>
                <a:ea typeface="Calibri"/>
                <a:cs typeface="Calibri"/>
                <a:sym typeface="Calibri"/>
              </a:rPr>
              <a:t>Validation</a:t>
            </a:r>
          </a:p>
        </p:txBody>
      </p:sp>
      <p:sp>
        <p:nvSpPr>
          <p:cNvPr id="2" name="Title 1"/>
          <p:cNvSpPr>
            <a:spLocks noGrp="1"/>
          </p:cNvSpPr>
          <p:nvPr>
            <p:ph type="title"/>
          </p:nvPr>
        </p:nvSpPr>
        <p:spPr>
          <a:xfrm>
            <a:off x="457200" y="228697"/>
            <a:ext cx="7055380" cy="1400530"/>
          </a:xfrm>
        </p:spPr>
        <p:txBody>
          <a:bodyPr/>
          <a:lstStyle/>
          <a:p>
            <a:r>
              <a:rPr lang="en-US" dirty="0"/>
              <a:t>QA Goals: Verification and Validation</a:t>
            </a:r>
          </a:p>
        </p:txBody>
      </p:sp>
      <p:sp>
        <p:nvSpPr>
          <p:cNvPr id="3" name="TextBox 2"/>
          <p:cNvSpPr txBox="1"/>
          <p:nvPr/>
        </p:nvSpPr>
        <p:spPr>
          <a:xfrm>
            <a:off x="457200" y="5230050"/>
            <a:ext cx="8070490" cy="830997"/>
          </a:xfrm>
          <a:prstGeom prst="rect">
            <a:avLst/>
          </a:prstGeom>
          <a:noFill/>
        </p:spPr>
        <p:txBody>
          <a:bodyPr wrap="square" rtlCol="0">
            <a:spAutoFit/>
          </a:bodyPr>
          <a:lstStyle/>
          <a:p>
            <a:pPr marL="285750" indent="-285750">
              <a:buClr>
                <a:schemeClr val="accent1"/>
              </a:buClr>
              <a:buFont typeface="Arial" charset="0"/>
              <a:buChar char="•"/>
            </a:pPr>
            <a:r>
              <a:rPr lang="en-US" sz="2400" dirty="0">
                <a:solidFill>
                  <a:schemeClr val="tx1">
                    <a:lumMod val="65000"/>
                    <a:lumOff val="35000"/>
                  </a:schemeClr>
                </a:solidFill>
              </a:rPr>
              <a:t>Verification: Does it conform to specifications?</a:t>
            </a:r>
          </a:p>
          <a:p>
            <a:pPr marL="285750" indent="-285750">
              <a:buClr>
                <a:schemeClr val="accent1"/>
              </a:buClr>
              <a:buFont typeface="Arial" charset="0"/>
              <a:buChar char="•"/>
            </a:pPr>
            <a:r>
              <a:rPr lang="en-US" sz="2400" dirty="0">
                <a:solidFill>
                  <a:schemeClr val="tx1">
                    <a:lumMod val="65000"/>
                    <a:lumOff val="35000"/>
                  </a:schemeClr>
                </a:solidFill>
              </a:rPr>
              <a:t>Validation: Does it serve its purpose?</a:t>
            </a:r>
          </a:p>
        </p:txBody>
      </p:sp>
      <p:sp>
        <p:nvSpPr>
          <p:cNvPr id="12" name="TextBox 11"/>
          <p:cNvSpPr txBox="1"/>
          <p:nvPr/>
        </p:nvSpPr>
        <p:spPr>
          <a:xfrm>
            <a:off x="457200" y="2260486"/>
            <a:ext cx="8070490" cy="830997"/>
          </a:xfrm>
          <a:prstGeom prst="rect">
            <a:avLst/>
          </a:prstGeom>
          <a:noFill/>
        </p:spPr>
        <p:txBody>
          <a:bodyPr wrap="square" rtlCol="0">
            <a:spAutoFit/>
          </a:bodyPr>
          <a:lstStyle/>
          <a:p>
            <a:pPr marL="342900" lvl="0" indent="-342900">
              <a:buClr>
                <a:schemeClr val="accent1"/>
              </a:buClr>
              <a:buSzPct val="100000"/>
              <a:buFont typeface="Arial"/>
              <a:buChar char="•"/>
            </a:pPr>
            <a:r>
              <a:rPr lang="en-US" sz="2400" dirty="0">
                <a:solidFill>
                  <a:schemeClr val="tx1">
                    <a:lumMod val="65000"/>
                    <a:lumOff val="35000"/>
                  </a:schemeClr>
                </a:solidFill>
                <a:ea typeface="Calibri"/>
                <a:cs typeface="Calibri"/>
                <a:sym typeface="Calibri"/>
              </a:rPr>
              <a:t>Quality Assurance = All activities designed to measure and improve quality in a product</a:t>
            </a:r>
          </a:p>
        </p:txBody>
      </p:sp>
    </p:spTree>
    <p:extLst>
      <p:ext uri="{BB962C8B-B14F-4D97-AF65-F5344CB8AC3E}">
        <p14:creationId xmlns:p14="http://schemas.microsoft.com/office/powerpoint/2010/main" val="4260707280"/>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QA Techniques</a:t>
            </a:r>
          </a:p>
        </p:txBody>
      </p:sp>
      <p:sp>
        <p:nvSpPr>
          <p:cNvPr id="3" name="Content Placeholder 2"/>
          <p:cNvSpPr>
            <a:spLocks noGrp="1"/>
          </p:cNvSpPr>
          <p:nvPr>
            <p:ph idx="1"/>
          </p:nvPr>
        </p:nvSpPr>
        <p:spPr/>
        <p:txBody>
          <a:bodyPr>
            <a:normAutofit/>
          </a:bodyPr>
          <a:lstStyle/>
          <a:p>
            <a:pPr>
              <a:buClr>
                <a:schemeClr val="accent1"/>
              </a:buClr>
              <a:buFont typeface="Arial" charset="0"/>
              <a:buChar char="•"/>
            </a:pPr>
            <a:r>
              <a:rPr lang="en-US" sz="2400" dirty="0">
                <a:solidFill>
                  <a:schemeClr val="tx1">
                    <a:lumMod val="65000"/>
                    <a:lumOff val="35000"/>
                  </a:schemeClr>
                </a:solidFill>
              </a:rPr>
              <a:t>Formal methods</a:t>
            </a:r>
          </a:p>
          <a:p>
            <a:pPr>
              <a:buClr>
                <a:schemeClr val="accent1"/>
              </a:buClr>
              <a:buFont typeface="Arial" charset="0"/>
              <a:buChar char="•"/>
            </a:pPr>
            <a:r>
              <a:rPr lang="en-US" sz="2400" dirty="0">
                <a:solidFill>
                  <a:schemeClr val="tx1">
                    <a:lumMod val="65000"/>
                    <a:lumOff val="35000"/>
                  </a:schemeClr>
                </a:solidFill>
              </a:rPr>
              <a:t>Static analysis of program properties</a:t>
            </a:r>
          </a:p>
          <a:p>
            <a:pPr>
              <a:buClr>
                <a:schemeClr val="accent1"/>
              </a:buClr>
              <a:buFont typeface="Arial" charset="0"/>
              <a:buChar char="•"/>
            </a:pPr>
            <a:r>
              <a:rPr lang="en-US" sz="2400" dirty="0">
                <a:solidFill>
                  <a:schemeClr val="tx1">
                    <a:lumMod val="65000"/>
                    <a:lumOff val="35000"/>
                  </a:schemeClr>
                </a:solidFill>
              </a:rPr>
              <a:t>Reviews and inspections</a:t>
            </a:r>
          </a:p>
          <a:p>
            <a:pPr>
              <a:buClr>
                <a:schemeClr val="accent1"/>
              </a:buClr>
              <a:buFont typeface="Arial" charset="0"/>
              <a:buChar char="•"/>
            </a:pPr>
            <a:r>
              <a:rPr lang="en-US" sz="2400" dirty="0">
                <a:solidFill>
                  <a:schemeClr val="tx1">
                    <a:lumMod val="65000"/>
                    <a:lumOff val="35000"/>
                  </a:schemeClr>
                </a:solidFill>
              </a:rPr>
              <a:t>Testing</a:t>
            </a:r>
          </a:p>
        </p:txBody>
      </p:sp>
      <p:sp>
        <p:nvSpPr>
          <p:cNvPr id="4" name="Shape 175"/>
          <p:cNvSpPr txBox="1"/>
          <p:nvPr/>
        </p:nvSpPr>
        <p:spPr>
          <a:xfrm>
            <a:off x="984150" y="5715000"/>
            <a:ext cx="7175700" cy="495299"/>
          </a:xfrm>
          <a:prstGeom prst="rect">
            <a:avLst/>
          </a:prstGeom>
          <a:noFill/>
          <a:ln w="38100" cap="sq" cmpd="sng">
            <a:solidFill>
              <a:schemeClr val="accent1"/>
            </a:solidFill>
            <a:prstDash val="solid"/>
            <a:miter/>
            <a:headEnd type="none" w="med" len="med"/>
            <a:tailEnd type="none" w="med" len="med"/>
          </a:ln>
        </p:spPr>
        <p:txBody>
          <a:bodyPr lIns="91425" tIns="45700" rIns="91425" bIns="45700" anchor="t" anchorCtr="0">
            <a:noAutofit/>
          </a:bodyPr>
          <a:lstStyle/>
          <a:p>
            <a:pPr marL="0" marR="0" lvl="0" indent="0" algn="ctr" rtl="0">
              <a:spcBef>
                <a:spcPts val="0"/>
              </a:spcBef>
              <a:buSzPct val="25000"/>
              <a:buNone/>
            </a:pPr>
            <a:r>
              <a:rPr lang="en-US" sz="2400" i="1" dirty="0">
                <a:solidFill>
                  <a:schemeClr val="accent1"/>
                </a:solidFill>
                <a:latin typeface="Calibri"/>
                <a:ea typeface="Calibri"/>
                <a:cs typeface="Calibri"/>
                <a:sym typeface="Calibri"/>
              </a:rPr>
              <a:t>Use a mixture of techniques!</a:t>
            </a:r>
          </a:p>
        </p:txBody>
      </p:sp>
    </p:spTree>
    <p:extLst>
      <p:ext uri="{BB962C8B-B14F-4D97-AF65-F5344CB8AC3E}">
        <p14:creationId xmlns:p14="http://schemas.microsoft.com/office/powerpoint/2010/main" val="782590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Last Time</a:t>
            </a:r>
          </a:p>
        </p:txBody>
      </p:sp>
      <p:sp>
        <p:nvSpPr>
          <p:cNvPr id="3" name="Content Placeholder 2"/>
          <p:cNvSpPr>
            <a:spLocks noGrp="1"/>
          </p:cNvSpPr>
          <p:nvPr>
            <p:ph idx="1"/>
          </p:nvPr>
        </p:nvSpPr>
        <p:spPr/>
        <p:txBody>
          <a:bodyPr>
            <a:normAutofit/>
          </a:bodyPr>
          <a:lstStyle/>
          <a:p>
            <a:pPr>
              <a:buClr>
                <a:schemeClr val="accent1"/>
              </a:buClr>
              <a:buFont typeface="Arial" charset="0"/>
              <a:buChar char="•"/>
            </a:pPr>
            <a:r>
              <a:rPr lang="en-US" sz="2400" dirty="0">
                <a:solidFill>
                  <a:schemeClr val="tx1">
                    <a:lumMod val="65000"/>
                    <a:lumOff val="35000"/>
                  </a:schemeClr>
                </a:solidFill>
              </a:rPr>
              <a:t>We use HCI/UCD methods…</a:t>
            </a:r>
          </a:p>
          <a:p>
            <a:pPr lvl="1">
              <a:buClr>
                <a:schemeClr val="accent1"/>
              </a:buClr>
              <a:buFont typeface="Arial" charset="0"/>
              <a:buChar char="•"/>
            </a:pPr>
            <a:r>
              <a:rPr lang="en-US" sz="2000" dirty="0">
                <a:solidFill>
                  <a:schemeClr val="tx1">
                    <a:lumMod val="65000"/>
                    <a:lumOff val="35000"/>
                  </a:schemeClr>
                </a:solidFill>
              </a:rPr>
              <a:t>Interviews/observations, personas, scenarios, storyboards, mockups, design guidelines, heuristic evaluation, user testing</a:t>
            </a:r>
            <a:endParaRPr lang="en-US" sz="2000" dirty="0"/>
          </a:p>
          <a:p>
            <a:pPr>
              <a:buClr>
                <a:schemeClr val="accent1"/>
              </a:buClr>
              <a:buFont typeface="Arial" charset="0"/>
              <a:buChar char="•"/>
            </a:pPr>
            <a:r>
              <a:rPr lang="en-US" sz="2400" dirty="0">
                <a:solidFill>
                  <a:schemeClr val="tx1">
                    <a:lumMod val="65000"/>
                    <a:lumOff val="35000"/>
                  </a:schemeClr>
                </a:solidFill>
              </a:rPr>
              <a:t>…for good reasons</a:t>
            </a:r>
          </a:p>
          <a:p>
            <a:pPr lvl="1">
              <a:buClr>
                <a:schemeClr val="accent1"/>
              </a:buClr>
              <a:buFont typeface="Arial" charset="0"/>
              <a:buChar char="•"/>
            </a:pPr>
            <a:r>
              <a:rPr lang="en-US" sz="2000" dirty="0">
                <a:solidFill>
                  <a:schemeClr val="tx1">
                    <a:lumMod val="65000"/>
                    <a:lumOff val="35000"/>
                  </a:schemeClr>
                </a:solidFill>
              </a:rPr>
              <a:t>Sales double</a:t>
            </a:r>
          </a:p>
          <a:p>
            <a:pPr lvl="1">
              <a:buClr>
                <a:schemeClr val="accent1"/>
              </a:buClr>
              <a:buFont typeface="Arial" charset="0"/>
              <a:buChar char="•"/>
            </a:pPr>
            <a:r>
              <a:rPr lang="en-US" sz="2000" dirty="0">
                <a:solidFill>
                  <a:schemeClr val="tx1">
                    <a:lumMod val="65000"/>
                    <a:lumOff val="35000"/>
                  </a:schemeClr>
                </a:solidFill>
              </a:rPr>
              <a:t>Performance doubles</a:t>
            </a:r>
          </a:p>
          <a:p>
            <a:pPr lvl="1">
              <a:buClr>
                <a:schemeClr val="accent1"/>
              </a:buClr>
              <a:buFont typeface="Arial" charset="0"/>
              <a:buChar char="•"/>
            </a:pPr>
            <a:r>
              <a:rPr lang="en-US" sz="2000" dirty="0">
                <a:solidFill>
                  <a:schemeClr val="tx1">
                    <a:lumMod val="65000"/>
                    <a:lumOff val="35000"/>
                  </a:schemeClr>
                </a:solidFill>
              </a:rPr>
              <a:t>Traffic counts increase</a:t>
            </a:r>
          </a:p>
          <a:p>
            <a:pPr>
              <a:buClr>
                <a:schemeClr val="accent1"/>
              </a:buClr>
              <a:buFont typeface="Arial" charset="0"/>
              <a:buChar char="•"/>
            </a:pPr>
            <a:r>
              <a:rPr lang="en-US" sz="2400" dirty="0">
                <a:solidFill>
                  <a:schemeClr val="tx1">
                    <a:lumMod val="65000"/>
                    <a:lumOff val="35000"/>
                  </a:schemeClr>
                </a:solidFill>
              </a:rPr>
              <a:t>It’s all about the user!</a:t>
            </a:r>
          </a:p>
        </p:txBody>
      </p:sp>
    </p:spTree>
    <p:extLst>
      <p:ext uri="{BB962C8B-B14F-4D97-AF65-F5344CB8AC3E}">
        <p14:creationId xmlns:p14="http://schemas.microsoft.com/office/powerpoint/2010/main" val="20054095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Today’s lecture – </a:t>
            </a:r>
            <a:r>
              <a:rPr lang="en-US" sz="3600" b="1" dirty="0"/>
              <a:t>How do we know the software works?</a:t>
            </a:r>
            <a:endParaRPr lang="en-US" sz="3600" dirty="0"/>
          </a:p>
        </p:txBody>
      </p:sp>
      <p:sp>
        <p:nvSpPr>
          <p:cNvPr id="3" name="Content Placeholder 2"/>
          <p:cNvSpPr>
            <a:spLocks noGrp="1"/>
          </p:cNvSpPr>
          <p:nvPr>
            <p:ph sz="half" idx="1"/>
          </p:nvPr>
        </p:nvSpPr>
        <p:spPr/>
        <p:txBody>
          <a:bodyPr>
            <a:normAutofit/>
          </a:bodyPr>
          <a:lstStyle/>
          <a:p>
            <a:pPr marL="342900" lvl="0" indent="-342900">
              <a:spcBef>
                <a:spcPts val="480"/>
              </a:spcBef>
              <a:buClr>
                <a:schemeClr val="accent1"/>
              </a:buClr>
              <a:buSzPct val="100000"/>
              <a:buFont typeface="Arial"/>
              <a:buChar char="•"/>
            </a:pPr>
            <a:r>
              <a:rPr lang="en-US" sz="2400" dirty="0">
                <a:solidFill>
                  <a:schemeClr val="tx1">
                    <a:lumMod val="65000"/>
                    <a:lumOff val="35000"/>
                  </a:schemeClr>
                </a:solidFill>
                <a:ea typeface="Calibri"/>
                <a:cs typeface="Calibri"/>
                <a:sym typeface="Calibri"/>
              </a:rPr>
              <a:t>Failures: a second look</a:t>
            </a:r>
            <a:endParaRPr lang="en-US" sz="2400" dirty="0">
              <a:solidFill>
                <a:schemeClr val="tx1">
                  <a:lumMod val="65000"/>
                  <a:lumOff val="35000"/>
                </a:schemeClr>
              </a:solidFill>
            </a:endParaRPr>
          </a:p>
          <a:p>
            <a:pPr marL="342900" lvl="0" indent="-342900">
              <a:spcBef>
                <a:spcPts val="480"/>
              </a:spcBef>
              <a:buClr>
                <a:schemeClr val="accent1"/>
              </a:buClr>
              <a:buSzPct val="100000"/>
              <a:buFont typeface="Arial"/>
              <a:buChar char="•"/>
            </a:pPr>
            <a:r>
              <a:rPr lang="en-US" sz="2400" dirty="0">
                <a:solidFill>
                  <a:schemeClr val="tx1">
                    <a:lumMod val="65000"/>
                    <a:lumOff val="35000"/>
                  </a:schemeClr>
                </a:solidFill>
                <a:ea typeface="Calibri"/>
                <a:cs typeface="Calibri"/>
                <a:sym typeface="Calibri"/>
              </a:rPr>
              <a:t>Quality assurance</a:t>
            </a:r>
          </a:p>
          <a:p>
            <a:pPr marL="342900" lvl="0" indent="-342900">
              <a:spcBef>
                <a:spcPts val="480"/>
              </a:spcBef>
              <a:buClr>
                <a:schemeClr val="accent1"/>
              </a:buClr>
              <a:buSzPct val="100000"/>
              <a:buFont typeface="Arial"/>
              <a:buChar char="•"/>
            </a:pPr>
            <a:r>
              <a:rPr lang="en-US" sz="2400" dirty="0">
                <a:solidFill>
                  <a:schemeClr val="tx1">
                    <a:lumMod val="65000"/>
                    <a:lumOff val="35000"/>
                  </a:schemeClr>
                </a:solidFill>
                <a:ea typeface="Calibri"/>
                <a:cs typeface="Calibri"/>
                <a:sym typeface="Calibri"/>
              </a:rPr>
              <a:t>Testing: </a:t>
            </a:r>
            <a:r>
              <a:rPr lang="en-US" sz="2200" dirty="0">
                <a:solidFill>
                  <a:schemeClr val="tx1">
                    <a:lumMod val="65000"/>
                    <a:lumOff val="35000"/>
                  </a:schemeClr>
                </a:solidFill>
                <a:ea typeface="Calibri"/>
                <a:cs typeface="Calibri"/>
                <a:sym typeface="Calibri"/>
              </a:rPr>
              <a:t>who, what, how</a:t>
            </a:r>
          </a:p>
        </p:txBody>
      </p:sp>
    </p:spTree>
    <p:extLst>
      <p:ext uri="{BB962C8B-B14F-4D97-AF65-F5344CB8AC3E}">
        <p14:creationId xmlns:p14="http://schemas.microsoft.com/office/powerpoint/2010/main" val="3267201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Today’s lecture – </a:t>
            </a:r>
            <a:r>
              <a:rPr lang="en-US" sz="3600" b="1" dirty="0"/>
              <a:t>How do we know the software works?</a:t>
            </a:r>
            <a:endParaRPr lang="en-US" sz="3600" dirty="0"/>
          </a:p>
        </p:txBody>
      </p:sp>
      <p:sp>
        <p:nvSpPr>
          <p:cNvPr id="3" name="Content Placeholder 2"/>
          <p:cNvSpPr>
            <a:spLocks noGrp="1"/>
          </p:cNvSpPr>
          <p:nvPr>
            <p:ph sz="half" idx="1"/>
          </p:nvPr>
        </p:nvSpPr>
        <p:spPr/>
        <p:txBody>
          <a:bodyPr>
            <a:normAutofit/>
          </a:bodyPr>
          <a:lstStyle/>
          <a:p>
            <a:pPr marL="342900" lvl="0" indent="-342900">
              <a:spcBef>
                <a:spcPts val="480"/>
              </a:spcBef>
              <a:buClr>
                <a:schemeClr val="accent1"/>
              </a:buClr>
              <a:buSzPct val="100000"/>
              <a:buFont typeface="Arial"/>
              <a:buChar char="•"/>
            </a:pPr>
            <a:r>
              <a:rPr lang="en-US" sz="2400" dirty="0">
                <a:solidFill>
                  <a:srgbClr val="FF0000"/>
                </a:solidFill>
                <a:ea typeface="Calibri"/>
                <a:cs typeface="Calibri"/>
                <a:sym typeface="Calibri"/>
              </a:rPr>
              <a:t>Failures: a second look</a:t>
            </a:r>
            <a:endParaRPr lang="en-US" sz="2400" dirty="0">
              <a:solidFill>
                <a:srgbClr val="FF0000"/>
              </a:solidFill>
            </a:endParaRPr>
          </a:p>
          <a:p>
            <a:pPr marL="342900" lvl="0" indent="-342900">
              <a:spcBef>
                <a:spcPts val="480"/>
              </a:spcBef>
              <a:buClr>
                <a:schemeClr val="accent1"/>
              </a:buClr>
              <a:buSzPct val="100000"/>
              <a:buFont typeface="Arial"/>
              <a:buChar char="•"/>
            </a:pPr>
            <a:r>
              <a:rPr lang="en-US" sz="2400" dirty="0">
                <a:solidFill>
                  <a:schemeClr val="tx1">
                    <a:lumMod val="65000"/>
                    <a:lumOff val="35000"/>
                  </a:schemeClr>
                </a:solidFill>
                <a:ea typeface="Calibri"/>
                <a:cs typeface="Calibri"/>
                <a:sym typeface="Calibri"/>
              </a:rPr>
              <a:t>Quality assurance</a:t>
            </a:r>
          </a:p>
          <a:p>
            <a:pPr marL="342900" lvl="0" indent="-342900">
              <a:spcBef>
                <a:spcPts val="480"/>
              </a:spcBef>
              <a:buClr>
                <a:schemeClr val="accent1"/>
              </a:buClr>
              <a:buSzPct val="100000"/>
              <a:buFont typeface="Arial"/>
              <a:buChar char="•"/>
            </a:pPr>
            <a:r>
              <a:rPr lang="en-US" sz="2400" dirty="0">
                <a:solidFill>
                  <a:schemeClr val="tx1">
                    <a:lumMod val="65000"/>
                    <a:lumOff val="35000"/>
                  </a:schemeClr>
                </a:solidFill>
                <a:ea typeface="Calibri"/>
                <a:cs typeface="Calibri"/>
                <a:sym typeface="Calibri"/>
              </a:rPr>
              <a:t>Testing: </a:t>
            </a:r>
            <a:r>
              <a:rPr lang="en-US" sz="2200" dirty="0">
                <a:solidFill>
                  <a:schemeClr val="tx1">
                    <a:lumMod val="65000"/>
                    <a:lumOff val="35000"/>
                  </a:schemeClr>
                </a:solidFill>
                <a:ea typeface="Calibri"/>
                <a:cs typeface="Calibri"/>
                <a:sym typeface="Calibri"/>
              </a:rPr>
              <a:t>who, what, how</a:t>
            </a:r>
          </a:p>
        </p:txBody>
      </p:sp>
    </p:spTree>
    <p:extLst>
      <p:ext uri="{BB962C8B-B14F-4D97-AF65-F5344CB8AC3E}">
        <p14:creationId xmlns:p14="http://schemas.microsoft.com/office/powerpoint/2010/main" val="3980999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283DD-8133-854F-87E5-77E641DE4E38}"/>
              </a:ext>
            </a:extLst>
          </p:cNvPr>
          <p:cNvSpPr>
            <a:spLocks noGrp="1"/>
          </p:cNvSpPr>
          <p:nvPr>
            <p:ph type="title"/>
          </p:nvPr>
        </p:nvSpPr>
        <p:spPr/>
        <p:txBody>
          <a:bodyPr/>
          <a:lstStyle/>
          <a:p>
            <a:r>
              <a:rPr lang="en-US" dirty="0"/>
              <a:t>Boeing 737 Reading	</a:t>
            </a:r>
          </a:p>
        </p:txBody>
      </p:sp>
      <p:sp>
        <p:nvSpPr>
          <p:cNvPr id="3" name="Content Placeholder 2">
            <a:extLst>
              <a:ext uri="{FF2B5EF4-FFF2-40B4-BE49-F238E27FC236}">
                <a16:creationId xmlns:a16="http://schemas.microsoft.com/office/drawing/2014/main" id="{8BA61B30-DC53-D94F-8950-DC48E9D7636E}"/>
              </a:ext>
            </a:extLst>
          </p:cNvPr>
          <p:cNvSpPr>
            <a:spLocks noGrp="1"/>
          </p:cNvSpPr>
          <p:nvPr>
            <p:ph idx="1"/>
          </p:nvPr>
        </p:nvSpPr>
        <p:spPr/>
        <p:txBody>
          <a:bodyPr>
            <a:normAutofit/>
          </a:bodyPr>
          <a:lstStyle/>
          <a:p>
            <a:pPr marL="0" indent="0" algn="ctr">
              <a:buNone/>
            </a:pPr>
            <a:r>
              <a:rPr lang="en-US" sz="2400" i="1" dirty="0">
                <a:solidFill>
                  <a:schemeClr val="tx1">
                    <a:lumMod val="65000"/>
                    <a:lumOff val="35000"/>
                  </a:schemeClr>
                </a:solidFill>
              </a:rPr>
              <a:t>“The 737 Max saga teaches us not only about the </a:t>
            </a:r>
            <a:r>
              <a:rPr lang="en-US" sz="2400" i="1" dirty="0">
                <a:solidFill>
                  <a:srgbClr val="FF0000"/>
                </a:solidFill>
              </a:rPr>
              <a:t>limits of technology </a:t>
            </a:r>
            <a:r>
              <a:rPr lang="en-US" sz="2400" i="1" dirty="0">
                <a:solidFill>
                  <a:schemeClr val="tx1">
                    <a:lumMod val="65000"/>
                    <a:lumOff val="35000"/>
                  </a:schemeClr>
                </a:solidFill>
              </a:rPr>
              <a:t>and the </a:t>
            </a:r>
            <a:r>
              <a:rPr lang="en-US" sz="2400" i="1" dirty="0">
                <a:solidFill>
                  <a:srgbClr val="FF0000"/>
                </a:solidFill>
              </a:rPr>
              <a:t>risks of complexity</a:t>
            </a:r>
            <a:r>
              <a:rPr lang="en-US" sz="2400" i="1" dirty="0">
                <a:solidFill>
                  <a:schemeClr val="tx1">
                    <a:lumMod val="65000"/>
                    <a:lumOff val="35000"/>
                  </a:schemeClr>
                </a:solidFill>
              </a:rPr>
              <a:t>, it teaches us about our real priorities. Today, </a:t>
            </a:r>
            <a:r>
              <a:rPr lang="en-US" sz="2400" i="1" dirty="0">
                <a:solidFill>
                  <a:srgbClr val="FF0000"/>
                </a:solidFill>
              </a:rPr>
              <a:t>safety doesn’t come first—money comes first</a:t>
            </a:r>
            <a:r>
              <a:rPr lang="en-US" sz="2400" i="1" dirty="0">
                <a:solidFill>
                  <a:schemeClr val="tx1">
                    <a:lumMod val="65000"/>
                    <a:lumOff val="35000"/>
                  </a:schemeClr>
                </a:solidFill>
              </a:rPr>
              <a:t>, and safety’s only utility in that regard is in helping to keep the money coming. The problem is getting worse because our devices are increasingly dominated by something that’s all too easy to manipulate: software.”</a:t>
            </a:r>
          </a:p>
        </p:txBody>
      </p:sp>
    </p:spTree>
    <p:extLst>
      <p:ext uri="{BB962C8B-B14F-4D97-AF65-F5344CB8AC3E}">
        <p14:creationId xmlns:p14="http://schemas.microsoft.com/office/powerpoint/2010/main" val="3757500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4148B-D1C8-9A44-A4D3-9B79751A4818}"/>
              </a:ext>
            </a:extLst>
          </p:cNvPr>
          <p:cNvSpPr>
            <a:spLocks noGrp="1"/>
          </p:cNvSpPr>
          <p:nvPr>
            <p:ph type="title"/>
          </p:nvPr>
        </p:nvSpPr>
        <p:spPr/>
        <p:txBody>
          <a:bodyPr/>
          <a:lstStyle/>
          <a:p>
            <a:r>
              <a:rPr lang="en-US" dirty="0"/>
              <a:t>Toyota “Unintended Acceleration” </a:t>
            </a:r>
          </a:p>
        </p:txBody>
      </p:sp>
      <p:pic>
        <p:nvPicPr>
          <p:cNvPr id="5" name="Picture 4">
            <a:extLst>
              <a:ext uri="{FF2B5EF4-FFF2-40B4-BE49-F238E27FC236}">
                <a16:creationId xmlns:a16="http://schemas.microsoft.com/office/drawing/2014/main" id="{73F992E1-BC00-EE45-A7AD-DBB8FEC8A639}"/>
              </a:ext>
            </a:extLst>
          </p:cNvPr>
          <p:cNvPicPr>
            <a:picLocks noChangeAspect="1"/>
          </p:cNvPicPr>
          <p:nvPr/>
        </p:nvPicPr>
        <p:blipFill>
          <a:blip r:embed="rId3"/>
          <a:stretch>
            <a:fillRect/>
          </a:stretch>
        </p:blipFill>
        <p:spPr>
          <a:xfrm>
            <a:off x="1518380" y="2243205"/>
            <a:ext cx="6239940" cy="3552532"/>
          </a:xfrm>
          <a:prstGeom prst="rect">
            <a:avLst/>
          </a:prstGeom>
        </p:spPr>
      </p:pic>
      <p:sp>
        <p:nvSpPr>
          <p:cNvPr id="6" name="TextBox 5">
            <a:extLst>
              <a:ext uri="{FF2B5EF4-FFF2-40B4-BE49-F238E27FC236}">
                <a16:creationId xmlns:a16="http://schemas.microsoft.com/office/drawing/2014/main" id="{8D11C509-D145-4545-965F-E0081F9F78F5}"/>
              </a:ext>
            </a:extLst>
          </p:cNvPr>
          <p:cNvSpPr txBox="1"/>
          <p:nvPr/>
        </p:nvSpPr>
        <p:spPr>
          <a:xfrm>
            <a:off x="123332" y="5986914"/>
            <a:ext cx="9030036" cy="246221"/>
          </a:xfrm>
          <a:prstGeom prst="rect">
            <a:avLst/>
          </a:prstGeom>
          <a:noFill/>
        </p:spPr>
        <p:txBody>
          <a:bodyPr wrap="none" rtlCol="0">
            <a:spAutoFit/>
          </a:bodyPr>
          <a:lstStyle/>
          <a:p>
            <a:r>
              <a:rPr lang="en-US" sz="1000" dirty="0">
                <a:solidFill>
                  <a:schemeClr val="tx1">
                    <a:lumMod val="65000"/>
                    <a:lumOff val="35000"/>
                  </a:schemeClr>
                </a:solidFill>
              </a:rPr>
              <a:t>Source: https://</a:t>
            </a:r>
            <a:r>
              <a:rPr lang="en-US" sz="1000" dirty="0" err="1">
                <a:solidFill>
                  <a:schemeClr val="tx1">
                    <a:lumMod val="65000"/>
                    <a:lumOff val="35000"/>
                  </a:schemeClr>
                </a:solidFill>
              </a:rPr>
              <a:t>www.caranddriver.com</a:t>
            </a:r>
            <a:r>
              <a:rPr lang="en-US" sz="1000" dirty="0">
                <a:solidFill>
                  <a:schemeClr val="tx1">
                    <a:lumMod val="65000"/>
                    <a:lumOff val="35000"/>
                  </a:schemeClr>
                </a:solidFill>
              </a:rPr>
              <a:t>/features/its-all-your-fault-the-dot-renders-its-verdict-on-toyotas-unintended-acceleration-scare-feature</a:t>
            </a:r>
          </a:p>
        </p:txBody>
      </p:sp>
    </p:spTree>
    <p:extLst>
      <p:ext uri="{BB962C8B-B14F-4D97-AF65-F5344CB8AC3E}">
        <p14:creationId xmlns:p14="http://schemas.microsoft.com/office/powerpoint/2010/main" val="2833460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Apollo 8</a:t>
            </a:r>
          </a:p>
        </p:txBody>
      </p:sp>
      <p:pic>
        <p:nvPicPr>
          <p:cNvPr id="8" name="Picture 7">
            <a:extLst>
              <a:ext uri="{FF2B5EF4-FFF2-40B4-BE49-F238E27FC236}">
                <a16:creationId xmlns:a16="http://schemas.microsoft.com/office/drawing/2014/main" id="{76ED9556-7271-324D-A798-C58DBD120CC9}"/>
              </a:ext>
            </a:extLst>
          </p:cNvPr>
          <p:cNvPicPr>
            <a:picLocks noChangeAspect="1"/>
          </p:cNvPicPr>
          <p:nvPr/>
        </p:nvPicPr>
        <p:blipFill>
          <a:blip r:embed="rId3"/>
          <a:stretch>
            <a:fillRect/>
          </a:stretch>
        </p:blipFill>
        <p:spPr>
          <a:xfrm>
            <a:off x="299128" y="1787591"/>
            <a:ext cx="4184382" cy="3842657"/>
          </a:xfrm>
          <a:prstGeom prst="rect">
            <a:avLst/>
          </a:prstGeom>
        </p:spPr>
      </p:pic>
      <p:pic>
        <p:nvPicPr>
          <p:cNvPr id="7" name="Picture 6">
            <a:extLst>
              <a:ext uri="{FF2B5EF4-FFF2-40B4-BE49-F238E27FC236}">
                <a16:creationId xmlns:a16="http://schemas.microsoft.com/office/drawing/2014/main" id="{9714E249-3474-E04B-9AC4-BBCE64C04561}"/>
              </a:ext>
            </a:extLst>
          </p:cNvPr>
          <p:cNvPicPr>
            <a:picLocks noChangeAspect="1"/>
          </p:cNvPicPr>
          <p:nvPr/>
        </p:nvPicPr>
        <p:blipFill>
          <a:blip r:embed="rId4"/>
          <a:stretch>
            <a:fillRect/>
          </a:stretch>
        </p:blipFill>
        <p:spPr>
          <a:xfrm>
            <a:off x="4174992" y="1787591"/>
            <a:ext cx="4705904" cy="3846293"/>
          </a:xfrm>
          <a:prstGeom prst="rect">
            <a:avLst/>
          </a:prstGeom>
        </p:spPr>
      </p:pic>
    </p:spTree>
    <p:extLst>
      <p:ext uri="{BB962C8B-B14F-4D97-AF65-F5344CB8AC3E}">
        <p14:creationId xmlns:p14="http://schemas.microsoft.com/office/powerpoint/2010/main" val="2306676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92381-6899-3746-9D36-294845D5B4E3}"/>
              </a:ext>
            </a:extLst>
          </p:cNvPr>
          <p:cNvSpPr>
            <a:spLocks noGrp="1"/>
          </p:cNvSpPr>
          <p:nvPr>
            <p:ph type="title"/>
          </p:nvPr>
        </p:nvSpPr>
        <p:spPr/>
        <p:txBody>
          <a:bodyPr/>
          <a:lstStyle/>
          <a:p>
            <a:r>
              <a:rPr lang="en-US" dirty="0"/>
              <a:t>NASA’s Genesis Mission</a:t>
            </a:r>
          </a:p>
        </p:txBody>
      </p:sp>
      <p:sp>
        <p:nvSpPr>
          <p:cNvPr id="3" name="Content Placeholder 2">
            <a:extLst>
              <a:ext uri="{FF2B5EF4-FFF2-40B4-BE49-F238E27FC236}">
                <a16:creationId xmlns:a16="http://schemas.microsoft.com/office/drawing/2014/main" id="{42C14DF1-316F-F542-B67E-BA51A91492B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7C450E0-8887-254A-99A0-09C8F62E9D07}"/>
              </a:ext>
            </a:extLst>
          </p:cNvPr>
          <p:cNvPicPr>
            <a:picLocks noChangeAspect="1"/>
          </p:cNvPicPr>
          <p:nvPr/>
        </p:nvPicPr>
        <p:blipFill>
          <a:blip r:embed="rId3"/>
          <a:stretch>
            <a:fillRect/>
          </a:stretch>
        </p:blipFill>
        <p:spPr>
          <a:xfrm>
            <a:off x="827700" y="1451113"/>
            <a:ext cx="7288435" cy="4977092"/>
          </a:xfrm>
          <a:prstGeom prst="rect">
            <a:avLst/>
          </a:prstGeom>
        </p:spPr>
      </p:pic>
    </p:spTree>
    <p:extLst>
      <p:ext uri="{BB962C8B-B14F-4D97-AF65-F5344CB8AC3E}">
        <p14:creationId xmlns:p14="http://schemas.microsoft.com/office/powerpoint/2010/main" val="1205763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D6D50-BCF8-FC4A-BE97-FE3B9239A930}"/>
              </a:ext>
            </a:extLst>
          </p:cNvPr>
          <p:cNvSpPr>
            <a:spLocks noGrp="1"/>
          </p:cNvSpPr>
          <p:nvPr>
            <p:ph type="title"/>
          </p:nvPr>
        </p:nvSpPr>
        <p:spPr/>
        <p:txBody>
          <a:bodyPr/>
          <a:lstStyle/>
          <a:p>
            <a:r>
              <a:rPr lang="en-US" dirty="0"/>
              <a:t>Mars Polar Lander</a:t>
            </a:r>
          </a:p>
        </p:txBody>
      </p:sp>
      <p:pic>
        <p:nvPicPr>
          <p:cNvPr id="4" name="Picture 3">
            <a:extLst>
              <a:ext uri="{FF2B5EF4-FFF2-40B4-BE49-F238E27FC236}">
                <a16:creationId xmlns:a16="http://schemas.microsoft.com/office/drawing/2014/main" id="{2FE0E74C-B420-434F-BF60-E61900917F7B}"/>
              </a:ext>
            </a:extLst>
          </p:cNvPr>
          <p:cNvPicPr>
            <a:picLocks noChangeAspect="1"/>
          </p:cNvPicPr>
          <p:nvPr/>
        </p:nvPicPr>
        <p:blipFill>
          <a:blip r:embed="rId3"/>
          <a:stretch>
            <a:fillRect/>
          </a:stretch>
        </p:blipFill>
        <p:spPr>
          <a:xfrm>
            <a:off x="1832961" y="1853248"/>
            <a:ext cx="5511816" cy="4472609"/>
          </a:xfrm>
          <a:prstGeom prst="rect">
            <a:avLst/>
          </a:prstGeom>
        </p:spPr>
      </p:pic>
    </p:spTree>
    <p:extLst>
      <p:ext uri="{BB962C8B-B14F-4D97-AF65-F5344CB8AC3E}">
        <p14:creationId xmlns:p14="http://schemas.microsoft.com/office/powerpoint/2010/main" val="12402865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52382</TotalTime>
  <Words>462</Words>
  <Application>Microsoft Macintosh PowerPoint</Application>
  <PresentationFormat>On-screen Show (4:3)</PresentationFormat>
  <Paragraphs>73</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Wingdings 3</vt:lpstr>
      <vt:lpstr>Ion</vt:lpstr>
      <vt:lpstr>Informatics 43</vt:lpstr>
      <vt:lpstr>Last Time</vt:lpstr>
      <vt:lpstr>Today’s lecture – How do we know the software works?</vt:lpstr>
      <vt:lpstr>Today’s lecture – How do we know the software works?</vt:lpstr>
      <vt:lpstr>Boeing 737 Reading </vt:lpstr>
      <vt:lpstr>Toyota “Unintended Acceleration” </vt:lpstr>
      <vt:lpstr>Apollo 8</vt:lpstr>
      <vt:lpstr>NASA’s Genesis Mission</vt:lpstr>
      <vt:lpstr>Mars Polar Lander</vt:lpstr>
      <vt:lpstr>Y2K</vt:lpstr>
      <vt:lpstr>NASA’s ”Cardinal Rules for Safety”</vt:lpstr>
      <vt:lpstr>PowerPoint Presentation</vt:lpstr>
      <vt:lpstr>Today’s lecture – How do we know the software works?</vt:lpstr>
      <vt:lpstr>QA Goals: Verification and Validation</vt:lpstr>
      <vt:lpstr>QA Techniques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715</cp:revision>
  <cp:lastPrinted>2017-11-14T14:26:11Z</cp:lastPrinted>
  <dcterms:created xsi:type="dcterms:W3CDTF">2016-04-11T22:26:03Z</dcterms:created>
  <dcterms:modified xsi:type="dcterms:W3CDTF">2020-04-24T17:51:19Z</dcterms:modified>
</cp:coreProperties>
</file>

<file path=docProps/thumbnail.jpeg>
</file>